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1" r:id="rId3"/>
    <p:sldId id="261" r:id="rId4"/>
    <p:sldId id="274" r:id="rId5"/>
    <p:sldId id="272" r:id="rId6"/>
    <p:sldId id="275" r:id="rId7"/>
    <p:sldId id="276" r:id="rId8"/>
    <p:sldId id="277" r:id="rId9"/>
    <p:sldId id="269" r:id="rId10"/>
    <p:sldId id="278" r:id="rId11"/>
    <p:sldId id="279" r:id="rId12"/>
    <p:sldId id="280" r:id="rId13"/>
    <p:sldId id="273" r:id="rId14"/>
    <p:sldId id="281" r:id="rId15"/>
    <p:sldId id="282" r:id="rId16"/>
    <p:sldId id="283" r:id="rId17"/>
    <p:sldId id="284" r:id="rId18"/>
    <p:sldId id="285" r:id="rId19"/>
    <p:sldId id="260" r:id="rId20"/>
  </p:sldIdLst>
  <p:sldSz cx="12192000" cy="6858000"/>
  <p:notesSz cx="6858000" cy="9144000"/>
  <p:embeddedFontLst>
    <p:embeddedFont>
      <p:font typeface="Open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60D1ADA-37DB-4069-9761-E1DEF44BBE92}">
          <p14:sldIdLst>
            <p14:sldId id="256"/>
            <p14:sldId id="271"/>
          </p14:sldIdLst>
        </p14:section>
        <p14:section name="Раздел без заголовка" id="{4DA21517-769B-4C02-9DAC-5911761500F7}">
          <p14:sldIdLst>
            <p14:sldId id="261"/>
            <p14:sldId id="274"/>
            <p14:sldId id="272"/>
            <p14:sldId id="275"/>
            <p14:sldId id="276"/>
            <p14:sldId id="277"/>
            <p14:sldId id="269"/>
            <p14:sldId id="278"/>
            <p14:sldId id="279"/>
            <p14:sldId id="280"/>
            <p14:sldId id="273"/>
          </p14:sldIdLst>
        </p14:section>
        <p14:section name="Раздел без заголовка" id="{EFDD88F2-6ACC-4C64-A13F-3B06B6D537F7}">
          <p14:sldIdLst>
            <p14:sldId id="281"/>
            <p14:sldId id="282"/>
            <p14:sldId id="283"/>
            <p14:sldId id="284"/>
            <p14:sldId id="285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660" autoAdjust="0"/>
  </p:normalViewPr>
  <p:slideViewPr>
    <p:cSldViewPr snapToGrid="0">
      <p:cViewPr varScale="1">
        <p:scale>
          <a:sx n="108" d="100"/>
          <a:sy n="108" d="100"/>
        </p:scale>
        <p:origin x="666" y="84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isori-m.meteo.ru/waisori/index.xhtml?idata=5" TargetMode="External"/><Relationship Id="rId2" Type="http://schemas.openxmlformats.org/officeDocument/2006/relationships/hyperlink" Target="https://gmvo.skniivh.ru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Прогнозирование безопасной навигации судоходных рек Красноярского края при осуществлении "северного завоза"</a:t>
            </a:r>
            <a:endParaRPr lang="ru-RU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/>
              <a:t>Морозов Дмитрий Викторович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8636" y="1557955"/>
            <a:ext cx="10823324" cy="121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200" dirty="0"/>
              <a:t>Деревья решений</a:t>
            </a:r>
          </a:p>
          <a:p>
            <a:r>
              <a:rPr lang="ru-RU" sz="1200" dirty="0"/>
              <a:t>Поиск </a:t>
            </a:r>
            <a:r>
              <a:rPr lang="ru-RU" sz="1200" dirty="0" err="1"/>
              <a:t>гиперпараметров</a:t>
            </a:r>
            <a:r>
              <a:rPr lang="ru-RU" sz="1200" dirty="0"/>
              <a:t> модели выполнен с помощью поиска по сетке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Решение задачи регрессии</a:t>
              </a:r>
              <a:endParaRPr lang="ru-RU" sz="2400" spc="180" dirty="0">
                <a:solidFill>
                  <a:schemeClr val="tx1"/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99B4E55-85B3-434C-9129-A3CABC123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72" y="2319627"/>
            <a:ext cx="6134956" cy="247684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1D1E7A-36ED-4AB7-976A-7D63B29F67AB}"/>
              </a:ext>
            </a:extLst>
          </p:cNvPr>
          <p:cNvSpPr/>
          <p:nvPr/>
        </p:nvSpPr>
        <p:spPr>
          <a:xfrm>
            <a:off x="558782" y="4875312"/>
            <a:ext cx="2371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Оценка качества моделей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A94306-E215-4F7B-BDB8-998DF2AAE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47" y="5300045"/>
            <a:ext cx="2324424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8636" y="1557955"/>
            <a:ext cx="10823324" cy="121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200" dirty="0"/>
              <a:t>Линейная регрессия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Решение задачи регрессии</a:t>
              </a:r>
              <a:endParaRPr lang="ru-RU" sz="2400" spc="180" dirty="0">
                <a:solidFill>
                  <a:schemeClr val="tx1"/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A29970-A919-408F-BF60-ABF017F08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82" y="1971614"/>
            <a:ext cx="4229690" cy="87642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84C9743-6F6A-43CF-81F7-5CB146639E69}"/>
              </a:ext>
            </a:extLst>
          </p:cNvPr>
          <p:cNvSpPr/>
          <p:nvPr/>
        </p:nvSpPr>
        <p:spPr>
          <a:xfrm>
            <a:off x="428636" y="3195533"/>
            <a:ext cx="2371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Оценка качества моделей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1073E0-8E56-4B7C-8B28-092977DA9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82" y="3706152"/>
            <a:ext cx="2448267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4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8636" y="1557955"/>
            <a:ext cx="10823324" cy="121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err="1"/>
              <a:t>CatBoost</a:t>
            </a:r>
            <a:endParaRPr lang="ru-RU" sz="1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Решение задачи регрессии</a:t>
              </a:r>
              <a:endParaRPr lang="ru-RU" sz="2400" spc="180" dirty="0">
                <a:solidFill>
                  <a:schemeClr val="tx1"/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84C9743-6F6A-43CF-81F7-5CB146639E69}"/>
              </a:ext>
            </a:extLst>
          </p:cNvPr>
          <p:cNvSpPr/>
          <p:nvPr/>
        </p:nvSpPr>
        <p:spPr>
          <a:xfrm>
            <a:off x="428636" y="3195533"/>
            <a:ext cx="2371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Оценка качества моделей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36739D-5319-4F65-8934-D8FD532C5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82" y="1974411"/>
            <a:ext cx="5715798" cy="10097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27915D-E42A-4F56-B346-DF736076F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82" y="3738109"/>
            <a:ext cx="2467319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1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D6C889-48F4-4B26-954C-96F87149FC3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7331" y="1938304"/>
            <a:ext cx="5508000" cy="450704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ru-RU" sz="2000" dirty="0" err="1"/>
              <a:t>Гипперпараметры</a:t>
            </a:r>
            <a:r>
              <a:rPr lang="ru-RU" sz="2000" dirty="0"/>
              <a:t> модели: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/>
              <a:t>- количество скрытых слоев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/>
              <a:t>- количество нейронов на слое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/>
              <a:t>- активационная функция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/>
              <a:t>- количество нейронов на выходном слое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/>
              <a:t>- оптимизатор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/>
              <a:t>- метрика оценки качества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/>
              <a:t>Количество эпох задано </a:t>
            </a:r>
            <a:r>
              <a:rPr lang="en-US" sz="2000" dirty="0"/>
              <a:t>400</a:t>
            </a:r>
            <a:r>
              <a:rPr lang="ru-RU" sz="2000" dirty="0"/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D328BC-90F7-4897-9BBD-60A8DA2B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408" y="952154"/>
            <a:ext cx="6687483" cy="2476846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ru-RU" sz="2800" dirty="0"/>
              <a:t>Нейронная сеть</a:t>
            </a:r>
            <a:endParaRPr lang="ru-RU" sz="26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>
                  <a:solidFill>
                    <a:schemeClr val="tx1"/>
                  </a:solidFill>
                </a:rPr>
                <a:t>Нейронная сеть</a:t>
              </a:r>
              <a:endParaRPr lang="ru-RU" sz="2800" spc="180" dirty="0">
                <a:solidFill>
                  <a:schemeClr val="tx1"/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3DD65A-C72D-46FA-9A61-EF0134C36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53" y="3536804"/>
            <a:ext cx="4972744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CE2B59-16AB-4781-8B3F-430099A21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7" y="1832652"/>
            <a:ext cx="5400675" cy="4210050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tx1"/>
                </a:solidFill>
              </a:rPr>
              <a:t>История обучения</a:t>
            </a:r>
            <a:endParaRPr lang="ru-RU" sz="26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1"/>
                  </a:solidFill>
                </a:rPr>
                <a:t>Нейронная сеть. Оценка качества модели</a:t>
              </a:r>
              <a:endParaRPr lang="ru-RU" sz="1800" spc="180" dirty="0">
                <a:solidFill>
                  <a:schemeClr val="tx1"/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4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tx1"/>
                </a:solidFill>
              </a:rPr>
              <a:t>Ошибки прогноза</a:t>
            </a:r>
            <a:endParaRPr lang="ru-RU" sz="26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1"/>
                  </a:solidFill>
                </a:rPr>
                <a:t>Нейронная сеть. Оценка качества модели</a:t>
              </a:r>
              <a:endParaRPr lang="ru-RU" sz="1800" spc="180" dirty="0">
                <a:solidFill>
                  <a:schemeClr val="tx1"/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43D6DC-EEB4-4214-9C83-758549FA3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915445"/>
            <a:ext cx="2886075" cy="4210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F23E44-4A51-43D4-99ED-31243A88F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465" y="1963070"/>
            <a:ext cx="54768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9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tx1"/>
                </a:solidFill>
              </a:rPr>
              <a:t>Ошибки прогноза на </a:t>
            </a:r>
            <a:r>
              <a:rPr lang="ru-RU" sz="2800">
                <a:solidFill>
                  <a:schemeClr val="tx1"/>
                </a:solidFill>
              </a:rPr>
              <a:t>1 день</a:t>
            </a:r>
            <a:endParaRPr lang="ru-RU" sz="26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1"/>
                  </a:solidFill>
                </a:rPr>
                <a:t>Нейронная сеть. Оценка качества модели</a:t>
              </a:r>
              <a:endParaRPr lang="ru-RU" sz="1800" spc="180" dirty="0">
                <a:solidFill>
                  <a:schemeClr val="tx1"/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B16303-F6D3-425E-AD62-1B30E3C7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57" y="2165700"/>
            <a:ext cx="7125694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2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17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tx1"/>
                </a:solidFill>
              </a:rPr>
              <a:t>Ошибки прогноза на 1</a:t>
            </a:r>
            <a:r>
              <a:rPr lang="en-US" sz="2800" dirty="0">
                <a:solidFill>
                  <a:schemeClr val="tx1"/>
                </a:solidFill>
              </a:rPr>
              <a:t>4</a:t>
            </a:r>
            <a:r>
              <a:rPr lang="ru-RU" sz="2800" dirty="0">
                <a:solidFill>
                  <a:schemeClr val="tx1"/>
                </a:solidFill>
              </a:rPr>
              <a:t> день</a:t>
            </a:r>
            <a:r>
              <a:rPr lang="en-US" sz="2800" dirty="0">
                <a:solidFill>
                  <a:schemeClr val="tx1"/>
                </a:solidFill>
              </a:rPr>
              <a:t> (</a:t>
            </a:r>
            <a:r>
              <a:rPr lang="en-US" sz="2800" dirty="0" err="1">
                <a:solidFill>
                  <a:schemeClr val="tx1"/>
                </a:solidFill>
              </a:rPr>
              <a:t>catboost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lang="ru-RU" sz="26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1"/>
                  </a:solidFill>
                </a:rPr>
                <a:t>Нейронная сеть. Оценка качества модели</a:t>
              </a:r>
              <a:endParaRPr lang="ru-RU" sz="1800" spc="180" dirty="0">
                <a:solidFill>
                  <a:schemeClr val="tx1"/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3E28EF-402C-469C-8785-79AFE8E3C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5445"/>
            <a:ext cx="5476875" cy="416242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33AD09C-28F7-4E47-BD7F-18A086F17E08}"/>
              </a:ext>
            </a:extLst>
          </p:cNvPr>
          <p:cNvSpPr/>
          <p:nvPr/>
        </p:nvSpPr>
        <p:spPr>
          <a:xfrm>
            <a:off x="5476875" y="2110911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FINAL The absolute mean error : 104.68258764050101</a:t>
            </a:r>
          </a:p>
          <a:p>
            <a:r>
              <a:rPr lang="en-US" dirty="0"/>
              <a:t>FINAL The squared mean error : 23851.227397208957</a:t>
            </a:r>
          </a:p>
          <a:p>
            <a:r>
              <a:rPr lang="en-US" dirty="0"/>
              <a:t>FINAL The squared mean error : 154.43842590886814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37BA54-0E5B-46DF-B71A-3D88F0251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5" y="3071318"/>
            <a:ext cx="4213182" cy="3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5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18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tx1"/>
                </a:solidFill>
              </a:rPr>
              <a:t>Ошибки прогноза на 1</a:t>
            </a:r>
            <a:r>
              <a:rPr lang="en-US" sz="2800" dirty="0">
                <a:solidFill>
                  <a:schemeClr val="tx1"/>
                </a:solidFill>
              </a:rPr>
              <a:t>4</a:t>
            </a:r>
            <a:r>
              <a:rPr lang="ru-RU" sz="2800" dirty="0">
                <a:solidFill>
                  <a:schemeClr val="tx1"/>
                </a:solidFill>
              </a:rPr>
              <a:t> день</a:t>
            </a:r>
            <a:r>
              <a:rPr lang="en-US" sz="2800" dirty="0">
                <a:solidFill>
                  <a:schemeClr val="tx1"/>
                </a:solidFill>
              </a:rPr>
              <a:t> (TF)</a:t>
            </a:r>
            <a:endParaRPr lang="ru-RU" sz="26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1"/>
                  </a:solidFill>
                </a:rPr>
                <a:t>Нейронная сеть. Оценка качества модели</a:t>
              </a:r>
              <a:endParaRPr lang="ru-RU" sz="1800" spc="180" dirty="0">
                <a:solidFill>
                  <a:schemeClr val="tx1"/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7E5D92C-AD8D-411B-89A1-D5BD68EC8142}"/>
              </a:ext>
            </a:extLst>
          </p:cNvPr>
          <p:cNvSpPr/>
          <p:nvPr/>
        </p:nvSpPr>
        <p:spPr>
          <a:xfrm>
            <a:off x="5804623" y="203873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FINAL The absolute mean error : 125.42841176759629</a:t>
            </a:r>
          </a:p>
          <a:p>
            <a:r>
              <a:rPr lang="en-US" dirty="0"/>
              <a:t>FINAL The squared mean error : 20419.205746723932</a:t>
            </a:r>
          </a:p>
          <a:p>
            <a:r>
              <a:rPr lang="en-US" dirty="0"/>
              <a:t>FINAL The squared mean error : 142.89578631549614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03CA2C-50B9-46B5-9703-F0EBC3629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6" y="1915445"/>
            <a:ext cx="5476875" cy="41624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36E0DF8-A659-4558-BCB9-91CE23D7B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821" y="3115522"/>
            <a:ext cx="3888927" cy="296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5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>
                  <a:solidFill>
                    <a:schemeClr val="tx1"/>
                  </a:solidFill>
                </a:rPr>
                <a:t>Постановка задачи</a:t>
              </a:r>
              <a:endParaRPr lang="ru-RU" sz="2800" spc="180" dirty="0">
                <a:solidFill>
                  <a:schemeClr val="tx1"/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288082" y="1409269"/>
            <a:ext cx="62179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dirty="0">
                <a:solidFill>
                  <a:schemeClr val="tx1"/>
                </a:solidFill>
              </a:rPr>
              <a:t>Прогнозирование безопасной навигации судоходных рек Красноярского края при осуществлении "северного завоза"</a:t>
            </a:r>
            <a:endParaRPr dirty="0">
              <a:solidFill>
                <a:schemeClr val="tx1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74033" y="1493010"/>
            <a:ext cx="3157806" cy="4586962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</a:rPr>
              <a:t>1 </a:t>
            </a:r>
            <a:r>
              <a:rPr lang="ru-RU" dirty="0" err="1">
                <a:solidFill>
                  <a:schemeClr val="tx2"/>
                </a:solidFill>
              </a:rPr>
              <a:t>Датасет</a:t>
            </a:r>
            <a:endParaRPr lang="ru-RU" dirty="0">
              <a:solidFill>
                <a:schemeClr val="tx2"/>
              </a:solidFill>
            </a:endParaRPr>
          </a:p>
          <a:p>
            <a:pPr lvl="5"/>
            <a:r>
              <a:rPr lang="ru-RU" dirty="0">
                <a:solidFill>
                  <a:schemeClr val="tx2"/>
                </a:solidFill>
              </a:rPr>
              <a:t>Ежедневные наблюдения по постам гидрологического контроля рек Подкаменная Тунгуска</a:t>
            </a:r>
          </a:p>
          <a:p>
            <a:pPr lvl="5"/>
            <a:r>
              <a:rPr lang="ru-RU" dirty="0">
                <a:solidFill>
                  <a:schemeClr val="tx2"/>
                </a:solidFill>
              </a:rPr>
              <a:t>собранные за 2008-2017 года </a:t>
            </a:r>
            <a:r>
              <a:rPr lang="ru-RU" dirty="0">
                <a:hlinkClick r:id="rId2"/>
              </a:rPr>
              <a:t>https://gmvo.skniivh.ru/</a:t>
            </a:r>
            <a:endParaRPr lang="ru-RU" dirty="0"/>
          </a:p>
          <a:p>
            <a:pPr lvl="0"/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2 </a:t>
            </a:r>
            <a:r>
              <a:rPr lang="ru-RU" dirty="0" err="1"/>
              <a:t>Датасет</a:t>
            </a:r>
            <a:endParaRPr lang="ru-RU" dirty="0"/>
          </a:p>
          <a:p>
            <a:r>
              <a:rPr lang="ru-RU" dirty="0"/>
              <a:t>Суточных метеоданных (температура воздуха, осадки и др.) за необходимые даты и с нужных (по мнению участников конкурса) метеопостов предлагается использовать </a:t>
            </a:r>
            <a:r>
              <a:rPr lang="ru-RU" dirty="0">
                <a:hlinkClick r:id="rId3"/>
              </a:rPr>
              <a:t>http://aisori-m.meteo.ru/waisori/index.xhtml?idata=5</a:t>
            </a:r>
            <a:endParaRPr lang="ru-RU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186010"/>
            <a:ext cx="450202" cy="590054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74793" y="3010791"/>
            <a:ext cx="450202" cy="365254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86359" y="3597469"/>
            <a:ext cx="450202" cy="461666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1DE16C2-2172-463A-93BA-EA11B2417C83}"/>
              </a:ext>
            </a:extLst>
          </p:cNvPr>
          <p:cNvGrpSpPr/>
          <p:nvPr/>
        </p:nvGrpSpPr>
        <p:grpSpPr>
          <a:xfrm>
            <a:off x="593473" y="4344331"/>
            <a:ext cx="450202" cy="507158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:a16="http://schemas.microsoft.com/office/drawing/2014/main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:a16="http://schemas.microsoft.com/office/drawing/2014/main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:a16="http://schemas.microsoft.com/office/drawing/2014/main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242062" y="2253667"/>
            <a:ext cx="621790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dirty="0"/>
              <a:t>Исходные данные </a:t>
            </a:r>
            <a:r>
              <a:rPr lang="en-US" dirty="0"/>
              <a:t>: </a:t>
            </a:r>
            <a:r>
              <a:rPr lang="ru-RU" dirty="0"/>
              <a:t>Три дата сета не обработанных данных</a:t>
            </a:r>
          </a:p>
          <a:p>
            <a:pPr lvl="0"/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357136"/>
            <a:ext cx="3030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083970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215761" y="3653459"/>
            <a:ext cx="6217909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1600" dirty="0">
                <a:solidFill>
                  <a:schemeClr val="tx1"/>
                </a:solidFill>
              </a:rPr>
              <a:t>Провести предобработку данных</a:t>
            </a: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59411" y="3744050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1215760" y="4407279"/>
            <a:ext cx="621790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dirty="0">
                <a:solidFill>
                  <a:schemeClr val="tx1"/>
                </a:solidFill>
              </a:rPr>
              <a:t>Обучить  модель для прогноза уровня воды</a:t>
            </a:r>
            <a:endParaRPr lang="ru-RU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9" name="Google Shape;127;p4">
            <a:extLst>
              <a:ext uri="{FF2B5EF4-FFF2-40B4-BE49-F238E27FC236}">
                <a16:creationId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876541" y="448418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507891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36823" y="1645718"/>
            <a:ext cx="3101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25;p4">
            <a:extLst>
              <a:ext uri="{FF2B5EF4-FFF2-40B4-BE49-F238E27FC236}">
                <a16:creationId xmlns:a16="http://schemas.microsoft.com/office/drawing/2014/main" id="{F62C84EB-609B-494A-B293-C800C8FCD797}"/>
              </a:ext>
            </a:extLst>
          </p:cNvPr>
          <p:cNvSpPr/>
          <p:nvPr/>
        </p:nvSpPr>
        <p:spPr>
          <a:xfrm>
            <a:off x="1215762" y="3032029"/>
            <a:ext cx="6217909" cy="286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dirty="0">
                <a:solidFill>
                  <a:schemeClr val="tx1"/>
                </a:solidFill>
              </a:rPr>
              <a:t>Провести разведочный анализ данных</a:t>
            </a:r>
          </a:p>
        </p:txBody>
      </p: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2962DD2F-BBC2-402F-8E4D-B57BDB83838B}"/>
              </a:ext>
            </a:extLst>
          </p:cNvPr>
          <p:cNvGrpSpPr/>
          <p:nvPr/>
        </p:nvGrpSpPr>
        <p:grpSpPr>
          <a:xfrm>
            <a:off x="618836" y="5065450"/>
            <a:ext cx="450202" cy="507158"/>
            <a:chOff x="623996" y="1592262"/>
            <a:chExt cx="333947" cy="508681"/>
          </a:xfrm>
        </p:grpSpPr>
        <p:cxnSp>
          <p:nvCxnSpPr>
            <p:cNvPr id="71" name="Google Shape;123;p4">
              <a:extLst>
                <a:ext uri="{FF2B5EF4-FFF2-40B4-BE49-F238E27FC236}">
                  <a16:creationId xmlns:a16="http://schemas.microsoft.com/office/drawing/2014/main" id="{187E164F-A95B-4280-82F5-AD543602D950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" name="Google Shape;124;p4">
              <a:extLst>
                <a:ext uri="{FF2B5EF4-FFF2-40B4-BE49-F238E27FC236}">
                  <a16:creationId xmlns:a16="http://schemas.microsoft.com/office/drawing/2014/main" id="{F8CB8D51-FD25-41B3-87C9-6AA2BACA9D4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" name="Google Shape;126;p4">
              <a:extLst>
                <a:ext uri="{FF2B5EF4-FFF2-40B4-BE49-F238E27FC236}">
                  <a16:creationId xmlns:a16="http://schemas.microsoft.com/office/drawing/2014/main" id="{7D5D2D65-8AB0-4372-A050-BCF8B0EF79D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13067AD-D578-4A59-BAC4-C6086D5F6875}"/>
              </a:ext>
            </a:extLst>
          </p:cNvPr>
          <p:cNvSpPr/>
          <p:nvPr/>
        </p:nvSpPr>
        <p:spPr>
          <a:xfrm>
            <a:off x="876541" y="5224316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3600" b="1" baseline="30000" dirty="0">
                <a:solidFill>
                  <a:srgbClr val="065CAB"/>
                </a:solidFill>
                <a:latin typeface="ALS Sector Regular"/>
              </a:rPr>
              <a:t>6</a:t>
            </a:r>
            <a:endParaRPr lang="en-US" sz="3600" baseline="30000" dirty="0">
              <a:solidFill>
                <a:srgbClr val="065CAB"/>
              </a:solidFill>
              <a:latin typeface="ALS Sector Regular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F25511B-E468-4EF4-8F8E-55273A40B484}"/>
              </a:ext>
            </a:extLst>
          </p:cNvPr>
          <p:cNvSpPr/>
          <p:nvPr/>
        </p:nvSpPr>
        <p:spPr>
          <a:xfrm>
            <a:off x="1213281" y="5147371"/>
            <a:ext cx="62103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Написать нейронную сеть, которая будет прогнозировать уровень реки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935879"/>
            <a:ext cx="11350868" cy="1766109"/>
          </a:xfrm>
        </p:spPr>
        <p:txBody>
          <a:bodyPr>
            <a:normAutofit fontScale="85000" lnSpcReduction="20000"/>
          </a:bodyPr>
          <a:lstStyle/>
          <a:p>
            <a:pPr marL="102870" indent="-28575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tx1"/>
                </a:solidFill>
              </a:rPr>
              <a:t>Исходные данные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3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датасета</a:t>
            </a:r>
            <a:r>
              <a:rPr lang="ru-RU" sz="2400" dirty="0">
                <a:solidFill>
                  <a:schemeClr val="tx1"/>
                </a:solidFill>
              </a:rPr>
              <a:t> с общим количеством параметров </a:t>
            </a:r>
            <a:r>
              <a:rPr lang="en-US" sz="2400" dirty="0">
                <a:solidFill>
                  <a:schemeClr val="tx1"/>
                </a:solidFill>
              </a:rPr>
              <a:t>28</a:t>
            </a:r>
            <a:endParaRPr lang="ru-RU" sz="2400" dirty="0">
              <a:solidFill>
                <a:schemeClr val="tx1"/>
              </a:solidFill>
            </a:endParaRPr>
          </a:p>
          <a:p>
            <a:pPr marL="102870" indent="-285750">
              <a:buFont typeface="Wingdings" panose="05000000000000000000" pitchFamily="2" charset="2"/>
              <a:buChar char="ü"/>
            </a:pPr>
            <a:r>
              <a:rPr lang="ru-RU" sz="2400" b="1" dirty="0">
                <a:solidFill>
                  <a:schemeClr val="tx1"/>
                </a:solidFill>
              </a:rPr>
              <a:t>1й дата сет: </a:t>
            </a:r>
            <a:r>
              <a:rPr lang="en-US" sz="2400" b="1" dirty="0">
                <a:solidFill>
                  <a:schemeClr val="tx1"/>
                </a:solidFill>
              </a:rPr>
              <a:t>“</a:t>
            </a:r>
            <a:r>
              <a:rPr lang="ru-RU" sz="2400" dirty="0">
                <a:solidFill>
                  <a:schemeClr val="tx1"/>
                </a:solidFill>
              </a:rPr>
              <a:t>Температура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ru-RU" sz="2400" dirty="0">
                <a:solidFill>
                  <a:schemeClr val="tx1"/>
                </a:solidFill>
              </a:rPr>
              <a:t>осадки</a:t>
            </a:r>
            <a:r>
              <a:rPr lang="en-US" sz="2400" dirty="0">
                <a:solidFill>
                  <a:schemeClr val="tx1"/>
                </a:solidFill>
              </a:rPr>
              <a:t>”</a:t>
            </a:r>
            <a:endParaRPr lang="ru-RU" sz="2400" dirty="0">
              <a:solidFill>
                <a:schemeClr val="tx1"/>
              </a:solidFill>
            </a:endParaRPr>
          </a:p>
          <a:p>
            <a:pPr marL="102870" indent="-285750">
              <a:buFont typeface="Wingdings" panose="05000000000000000000" pitchFamily="2" charset="2"/>
              <a:buChar char="ü"/>
            </a:pPr>
            <a:r>
              <a:rPr lang="ru-RU" sz="2400" b="1" dirty="0">
                <a:solidFill>
                  <a:schemeClr val="tx1"/>
                </a:solidFill>
              </a:rPr>
              <a:t>2й дата сет: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“</a:t>
            </a:r>
            <a:r>
              <a:rPr lang="ru-RU" sz="2400" dirty="0">
                <a:solidFill>
                  <a:schemeClr val="tx1"/>
                </a:solidFill>
              </a:rPr>
              <a:t>Снежный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ru-RU" sz="2400" dirty="0">
                <a:solidFill>
                  <a:schemeClr val="tx1"/>
                </a:solidFill>
              </a:rPr>
              <a:t>покров</a:t>
            </a:r>
            <a:r>
              <a:rPr lang="en-US" sz="2400" dirty="0">
                <a:solidFill>
                  <a:schemeClr val="tx1"/>
                </a:solidFill>
              </a:rPr>
              <a:t>”</a:t>
            </a:r>
          </a:p>
          <a:p>
            <a:pPr marL="10287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3</a:t>
            </a:r>
            <a:r>
              <a:rPr lang="ru-RU" sz="2400" b="1" dirty="0">
                <a:solidFill>
                  <a:schemeClr val="tx1"/>
                </a:solidFill>
              </a:rPr>
              <a:t>й дата сет: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“</a:t>
            </a:r>
            <a:r>
              <a:rPr lang="ru-RU" sz="2400" dirty="0">
                <a:solidFill>
                  <a:schemeClr val="tx1"/>
                </a:solidFill>
              </a:rPr>
              <a:t>Уровни постов</a:t>
            </a:r>
            <a:r>
              <a:rPr lang="en-US" sz="2400" dirty="0">
                <a:solidFill>
                  <a:schemeClr val="tx1"/>
                </a:solidFill>
              </a:rPr>
              <a:t>”</a:t>
            </a:r>
          </a:p>
          <a:p>
            <a:pPr marL="10287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r>
              <a:rPr lang="ru-RU" sz="2400" dirty="0">
                <a:solidFill>
                  <a:schemeClr val="tx1"/>
                </a:solidFill>
              </a:rPr>
              <a:t>й и 2й </a:t>
            </a:r>
            <a:r>
              <a:rPr lang="ru-RU" sz="2400" dirty="0" err="1">
                <a:solidFill>
                  <a:schemeClr val="tx1"/>
                </a:solidFill>
              </a:rPr>
              <a:t>датасет</a:t>
            </a:r>
            <a:r>
              <a:rPr lang="ru-RU" sz="2400" dirty="0">
                <a:solidFill>
                  <a:schemeClr val="tx1"/>
                </a:solidFill>
              </a:rPr>
              <a:t> были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ru-RU" sz="2400" dirty="0">
                <a:solidFill>
                  <a:schemeClr val="tx1"/>
                </a:solidFill>
              </a:rPr>
              <a:t>конвертированы в </a:t>
            </a:r>
            <a:r>
              <a:rPr lang="en-US" sz="2400" dirty="0" err="1">
                <a:solidFill>
                  <a:schemeClr val="tx1"/>
                </a:solidFill>
              </a:rPr>
              <a:t>sql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ru-RU" sz="2400" dirty="0">
                <a:solidFill>
                  <a:schemeClr val="tx1"/>
                </a:solidFill>
              </a:rPr>
              <a:t>из</a:t>
            </a:r>
            <a:r>
              <a:rPr lang="en-US" sz="2400" dirty="0">
                <a:solidFill>
                  <a:schemeClr val="tx1"/>
                </a:solidFill>
              </a:rPr>
              <a:t> txt </a:t>
            </a:r>
            <a:r>
              <a:rPr lang="ru-RU" sz="2400" dirty="0">
                <a:solidFill>
                  <a:schemeClr val="tx1"/>
                </a:solidFill>
              </a:rPr>
              <a:t>формата</a:t>
            </a:r>
            <a:r>
              <a:rPr lang="en-US" sz="2400" dirty="0">
                <a:solidFill>
                  <a:schemeClr val="tx1"/>
                </a:solidFill>
              </a:rPr>
              <a:t>,</a:t>
            </a:r>
            <a:r>
              <a:rPr lang="ru-RU" sz="2400" dirty="0">
                <a:solidFill>
                  <a:schemeClr val="tx1"/>
                </a:solidFill>
              </a:rPr>
              <a:t> 3й из </a:t>
            </a:r>
            <a:r>
              <a:rPr lang="en-US" sz="2400" dirty="0" err="1">
                <a:solidFill>
                  <a:schemeClr val="tx1"/>
                </a:solidFill>
              </a:rPr>
              <a:t>xls</a:t>
            </a:r>
            <a:r>
              <a:rPr lang="en-US" sz="2400" dirty="0">
                <a:solidFill>
                  <a:schemeClr val="tx1"/>
                </a:solidFill>
              </a:rPr>
              <a:t>  </a:t>
            </a:r>
            <a:r>
              <a:rPr lang="ru-RU" sz="2400" dirty="0" err="1">
                <a:solidFill>
                  <a:schemeClr val="tx1"/>
                </a:solidFill>
              </a:rPr>
              <a:t>самописной</a:t>
            </a:r>
            <a:r>
              <a:rPr lang="ru-RU" sz="2400" dirty="0">
                <a:solidFill>
                  <a:schemeClr val="tx1"/>
                </a:solidFill>
              </a:rPr>
              <a:t> утилитой</a:t>
            </a:r>
          </a:p>
          <a:p>
            <a:pPr marL="102870" indent="-285750">
              <a:buFont typeface="Wingdings" panose="05000000000000000000" pitchFamily="2" charset="2"/>
              <a:buChar char="ü"/>
            </a:pPr>
            <a:endParaRPr lang="ru-RU" sz="2400" dirty="0">
              <a:solidFill>
                <a:schemeClr val="tx1"/>
              </a:solidFill>
            </a:endParaRPr>
          </a:p>
          <a:p>
            <a:pPr marL="102870" indent="-285750">
              <a:buFont typeface="Wingdings" panose="05000000000000000000" pitchFamily="2" charset="2"/>
              <a:buChar char="ü"/>
            </a:pPr>
            <a:endParaRPr lang="ru-RU" sz="2400" dirty="0">
              <a:solidFill>
                <a:schemeClr val="tx1"/>
              </a:solidFill>
            </a:endParaRPr>
          </a:p>
          <a:p>
            <a:pPr marL="76200" indent="0" algn="just">
              <a:buNone/>
            </a:pPr>
            <a:endParaRPr lang="ru-RU" sz="22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/>
          </a:bodyPr>
          <a:lstStyle/>
          <a:p>
            <a:r>
              <a:rPr lang="ru-RU" sz="2800" dirty="0"/>
              <a:t>Исходные данные </a:t>
            </a:r>
          </a:p>
          <a:p>
            <a:endParaRPr lang="ru-RU" sz="2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2995457" y="442320"/>
            <a:ext cx="3910166" cy="778685"/>
            <a:chOff x="1386705" y="3499669"/>
            <a:chExt cx="4709295" cy="778685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386705" y="3612354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/>
                <a:t>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6DFCF7B-F6CB-4E34-8275-02CE20951E97}"/>
              </a:ext>
            </a:extLst>
          </p:cNvPr>
          <p:cNvSpPr/>
          <p:nvPr/>
        </p:nvSpPr>
        <p:spPr>
          <a:xfrm>
            <a:off x="3472697" y="528508"/>
            <a:ext cx="2880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Исходные данные </a:t>
            </a:r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935879"/>
            <a:ext cx="11350868" cy="17661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chemeClr val="tx1"/>
              </a:solidFill>
            </a:endParaRPr>
          </a:p>
          <a:p>
            <a:pPr marL="102870" indent="-285750">
              <a:buFont typeface="Wingdings" panose="05000000000000000000" pitchFamily="2" charset="2"/>
              <a:buChar char="ü"/>
            </a:pPr>
            <a:endParaRPr lang="ru-RU" sz="2400" dirty="0">
              <a:solidFill>
                <a:schemeClr val="tx1"/>
              </a:solidFill>
            </a:endParaRPr>
          </a:p>
          <a:p>
            <a:pPr marL="76200" indent="0" algn="just">
              <a:buNone/>
            </a:pPr>
            <a:endParaRPr lang="ru-RU" sz="2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032841" y="442320"/>
            <a:ext cx="3872782" cy="810722"/>
            <a:chOff x="1431729" y="3499669"/>
            <a:chExt cx="4664271" cy="810722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31729" y="3644391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>
                  <a:solidFill>
                    <a:schemeClr val="tx1"/>
                  </a:solidFill>
                </a:rPr>
                <a:t>Разведочный анализ </a:t>
              </a:r>
              <a:r>
                <a:rPr lang="ru-RU" sz="2800" dirty="0"/>
                <a:t>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CBE4D8-049F-40F0-96A5-52E4FD2A5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77" y="0"/>
            <a:ext cx="11045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9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150" y="2086252"/>
            <a:ext cx="2308683" cy="60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Годовые всплески уровня реки на посту </a:t>
            </a:r>
            <a:r>
              <a:rPr lang="ru-RU" dirty="0" err="1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Ванавра</a:t>
            </a:r>
            <a:endParaRPr lang="ru-RU" dirty="0">
              <a:solidFill>
                <a:srgbClr val="272727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2008-2022</a:t>
            </a:r>
            <a:endParaRPr lang="ru-RU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8" y="1333690"/>
            <a:ext cx="2802638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/>
              <a:t>Пост </a:t>
            </a:r>
            <a:r>
              <a:rPr lang="ru-RU" sz="2600" dirty="0" err="1"/>
              <a:t>Ванавара</a:t>
            </a:r>
            <a:endParaRPr lang="ru-RU" sz="2600" dirty="0"/>
          </a:p>
        </p:txBody>
      </p:sp>
      <p:sp>
        <p:nvSpPr>
          <p:cNvPr id="10" name="Google Shape;175;p7">
            <a:extLst>
              <a:ext uri="{FF2B5EF4-FFF2-40B4-BE49-F238E27FC236}">
                <a16:creationId xmlns:a16="http://schemas.microsoft.com/office/drawing/2014/main" id="{D994E922-5550-4F2A-A60A-1EEA834B9ADA}"/>
              </a:ext>
            </a:extLst>
          </p:cNvPr>
          <p:cNvSpPr/>
          <p:nvPr/>
        </p:nvSpPr>
        <p:spPr>
          <a:xfrm>
            <a:off x="2769833" y="1333690"/>
            <a:ext cx="8961017" cy="49312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76;p7">
            <a:extLst>
              <a:ext uri="{FF2B5EF4-FFF2-40B4-BE49-F238E27FC236}">
                <a16:creationId xmlns:a16="http://schemas.microsoft.com/office/drawing/2014/main" id="{0B3AFC7A-2E2A-4CB1-9002-1A72FF0BB58D}"/>
              </a:ext>
            </a:extLst>
          </p:cNvPr>
          <p:cNvSpPr txBox="1"/>
          <p:nvPr/>
        </p:nvSpPr>
        <p:spPr>
          <a:xfrm>
            <a:off x="8162905" y="3001637"/>
            <a:ext cx="3497460" cy="143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baseline="30000" dirty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Рисунок</a:t>
            </a:r>
            <a:endParaRPr sz="1500" baseline="30000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tx1"/>
                  </a:solidFill>
                </a:rPr>
                <a:t>Разведочный анализ данных</a:t>
              </a:r>
              <a:endParaRPr lang="ru-RU" sz="20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70E0137-98D9-4C8C-AFEA-0E8E9749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833" y="1330184"/>
            <a:ext cx="8890532" cy="4931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150" y="2086252"/>
            <a:ext cx="2308683" cy="60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8" y="1333690"/>
            <a:ext cx="2802638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400" dirty="0"/>
              <a:t>Диаграммы рассеяния</a:t>
            </a:r>
            <a:endParaRPr lang="ru-RU" sz="2600" dirty="0"/>
          </a:p>
        </p:txBody>
      </p:sp>
      <p:sp>
        <p:nvSpPr>
          <p:cNvPr id="10" name="Google Shape;175;p7">
            <a:extLst>
              <a:ext uri="{FF2B5EF4-FFF2-40B4-BE49-F238E27FC236}">
                <a16:creationId xmlns:a16="http://schemas.microsoft.com/office/drawing/2014/main" id="{D994E922-5550-4F2A-A60A-1EEA834B9ADA}"/>
              </a:ext>
            </a:extLst>
          </p:cNvPr>
          <p:cNvSpPr/>
          <p:nvPr/>
        </p:nvSpPr>
        <p:spPr>
          <a:xfrm>
            <a:off x="4809600" y="2724602"/>
            <a:ext cx="6921250" cy="35403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76;p7">
            <a:extLst>
              <a:ext uri="{FF2B5EF4-FFF2-40B4-BE49-F238E27FC236}">
                <a16:creationId xmlns:a16="http://schemas.microsoft.com/office/drawing/2014/main" id="{0B3AFC7A-2E2A-4CB1-9002-1A72FF0BB58D}"/>
              </a:ext>
            </a:extLst>
          </p:cNvPr>
          <p:cNvSpPr txBox="1"/>
          <p:nvPr/>
        </p:nvSpPr>
        <p:spPr>
          <a:xfrm>
            <a:off x="8162905" y="3001637"/>
            <a:ext cx="3497460" cy="143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baseline="30000" dirty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Рисунок</a:t>
            </a:r>
            <a:endParaRPr sz="1500" baseline="30000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tx1"/>
                  </a:solidFill>
                </a:rPr>
                <a:t>Разведочный анализ данных</a:t>
              </a:r>
              <a:endParaRPr lang="ru-RU" sz="20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A57EEA-75DC-4EEA-A7F9-72DC5C178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43" y="1491449"/>
            <a:ext cx="8775122" cy="4942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30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150" y="2086252"/>
            <a:ext cx="2308683" cy="60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8" y="1333690"/>
            <a:ext cx="2802638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400" b="1" dirty="0"/>
              <a:t>Тепловая карта</a:t>
            </a:r>
          </a:p>
          <a:p>
            <a:endParaRPr lang="ru-RU" sz="2600" dirty="0"/>
          </a:p>
        </p:txBody>
      </p:sp>
      <p:sp>
        <p:nvSpPr>
          <p:cNvPr id="10" name="Google Shape;175;p7">
            <a:extLst>
              <a:ext uri="{FF2B5EF4-FFF2-40B4-BE49-F238E27FC236}">
                <a16:creationId xmlns:a16="http://schemas.microsoft.com/office/drawing/2014/main" id="{D994E922-5550-4F2A-A60A-1EEA834B9ADA}"/>
              </a:ext>
            </a:extLst>
          </p:cNvPr>
          <p:cNvSpPr/>
          <p:nvPr/>
        </p:nvSpPr>
        <p:spPr>
          <a:xfrm>
            <a:off x="4809600" y="2724602"/>
            <a:ext cx="4938082" cy="35403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76;p7">
            <a:extLst>
              <a:ext uri="{FF2B5EF4-FFF2-40B4-BE49-F238E27FC236}">
                <a16:creationId xmlns:a16="http://schemas.microsoft.com/office/drawing/2014/main" id="{0B3AFC7A-2E2A-4CB1-9002-1A72FF0BB58D}"/>
              </a:ext>
            </a:extLst>
          </p:cNvPr>
          <p:cNvSpPr txBox="1"/>
          <p:nvPr/>
        </p:nvSpPr>
        <p:spPr>
          <a:xfrm>
            <a:off x="8162905" y="3001637"/>
            <a:ext cx="1291813" cy="143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baseline="30000" dirty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Рисунок</a:t>
            </a:r>
            <a:endParaRPr sz="1500" baseline="30000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tx1"/>
                  </a:solidFill>
                </a:rPr>
                <a:t>Разведочный анализ данных</a:t>
              </a:r>
              <a:endParaRPr lang="ru-RU" sz="20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5F4DD0-ED5F-4B43-ADB8-D5DD3B314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907" y="1333690"/>
            <a:ext cx="6921250" cy="55243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646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150" y="2086252"/>
            <a:ext cx="2308683" cy="60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1333690"/>
            <a:ext cx="3344175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400" dirty="0"/>
              <a:t>Предобработка данных</a:t>
            </a:r>
            <a:endParaRPr lang="ru-RU" sz="2600" dirty="0"/>
          </a:p>
        </p:txBody>
      </p:sp>
      <p:sp>
        <p:nvSpPr>
          <p:cNvPr id="13" name="Google Shape;176;p7">
            <a:extLst>
              <a:ext uri="{FF2B5EF4-FFF2-40B4-BE49-F238E27FC236}">
                <a16:creationId xmlns:a16="http://schemas.microsoft.com/office/drawing/2014/main" id="{0B3AFC7A-2E2A-4CB1-9002-1A72FF0BB58D}"/>
              </a:ext>
            </a:extLst>
          </p:cNvPr>
          <p:cNvSpPr txBox="1"/>
          <p:nvPr/>
        </p:nvSpPr>
        <p:spPr>
          <a:xfrm>
            <a:off x="461150" y="2184891"/>
            <a:ext cx="7022726" cy="373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514350" marR="0" lvl="0" indent="-5143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AutoNum type="arabicPeriod"/>
            </a:pPr>
            <a:r>
              <a:rPr lang="ru-RU" sz="2700" baseline="30000" dirty="0">
                <a:latin typeface="+mn-lt"/>
                <a:ea typeface="Montserrat"/>
                <a:cs typeface="Montserrat"/>
                <a:sym typeface="Montserrat"/>
              </a:rPr>
              <a:t>Добавил столбец с прогнозом погоды на 1 день</a:t>
            </a:r>
          </a:p>
          <a:p>
            <a:pPr marL="514350" marR="0" lvl="0" indent="-5143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AutoNum type="arabicPeriod"/>
            </a:pPr>
            <a:endParaRPr lang="ru-RU" sz="2700" baseline="30000" dirty="0">
              <a:latin typeface="+mn-lt"/>
              <a:ea typeface="Montserrat"/>
              <a:cs typeface="Montserrat"/>
              <a:sym typeface="Montserrat"/>
            </a:endParaRPr>
          </a:p>
          <a:p>
            <a:pPr marL="514350" marR="0" lvl="0" indent="-5143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AutoNum type="arabicPeriod"/>
            </a:pPr>
            <a:r>
              <a:rPr lang="ru-RU" sz="2700" baseline="30000" dirty="0">
                <a:latin typeface="+mn-lt"/>
                <a:ea typeface="Montserrat"/>
                <a:cs typeface="Montserrat"/>
                <a:sym typeface="Montserrat"/>
              </a:rPr>
              <a:t>Сгенерировал прогноз погоды со случайным смещением +-3 градуса.</a:t>
            </a:r>
          </a:p>
          <a:p>
            <a:pPr marL="514350" marR="0" lvl="0" indent="-5143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AutoNum type="arabicPeriod"/>
            </a:pPr>
            <a:r>
              <a:rPr lang="ru-RU" sz="2700" baseline="30000" dirty="0">
                <a:latin typeface="+mn-lt"/>
                <a:ea typeface="Montserrat"/>
                <a:cs typeface="Montserrat"/>
                <a:sym typeface="Montserrat"/>
              </a:rPr>
              <a:t>Сбалансировал данные с уровнем воды выше 200 (70</a:t>
            </a:r>
            <a:r>
              <a:rPr lang="en-US" sz="2700" baseline="30000" dirty="0">
                <a:latin typeface="+mn-lt"/>
                <a:ea typeface="Montserrat"/>
                <a:cs typeface="Montserrat"/>
                <a:sym typeface="Montserrat"/>
              </a:rPr>
              <a:t>,</a:t>
            </a:r>
            <a:r>
              <a:rPr lang="ru-RU" sz="2700" baseline="30000" dirty="0">
                <a:latin typeface="+mn-lt"/>
                <a:ea typeface="Montserrat"/>
                <a:cs typeface="Montserrat"/>
                <a:sym typeface="Montserrat"/>
              </a:rPr>
              <a:t>100)</a:t>
            </a:r>
            <a:r>
              <a:rPr lang="en-US" sz="2700" baseline="30000" dirty="0">
                <a:latin typeface="+mn-lt"/>
                <a:ea typeface="Montserrat"/>
                <a:cs typeface="Montserrat"/>
                <a:sym typeface="Montserrat"/>
              </a:rPr>
              <a:t>.</a:t>
            </a:r>
            <a:endParaRPr lang="ru-RU" sz="2700" baseline="30000" dirty="0">
              <a:latin typeface="+mn-lt"/>
              <a:ea typeface="Montserrat"/>
              <a:cs typeface="Montserrat"/>
              <a:sym typeface="Montserrat"/>
            </a:endParaRPr>
          </a:p>
          <a:p>
            <a:pPr marL="514350" marR="0" lvl="0" indent="-5143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AutoNum type="arabicPeriod"/>
            </a:pPr>
            <a:endParaRPr lang="en-US" sz="2700" baseline="30000" dirty="0">
              <a:latin typeface="+mn-lt"/>
              <a:ea typeface="Montserrat"/>
              <a:cs typeface="Montserrat"/>
              <a:sym typeface="Montserrat"/>
            </a:endParaRPr>
          </a:p>
          <a:p>
            <a:pPr marL="514350" lvl="0" indent="-514350">
              <a:lnSpc>
                <a:spcPct val="90000"/>
              </a:lnSpc>
              <a:buSzPts val="2700"/>
              <a:buAutoNum type="arabicPeriod"/>
            </a:pPr>
            <a:r>
              <a:rPr lang="ru-RU" sz="2700" baseline="30000" dirty="0">
                <a:latin typeface="+mn-lt"/>
                <a:ea typeface="Montserrat"/>
                <a:cs typeface="Montserrat"/>
                <a:sym typeface="Montserrat"/>
              </a:rPr>
              <a:t>Написал метод для тестирование(</a:t>
            </a:r>
            <a:r>
              <a:rPr lang="en-US" sz="2700" baseline="30000" dirty="0">
                <a:latin typeface="+mn-lt"/>
                <a:ea typeface="Montserrat"/>
                <a:cs typeface="Montserrat"/>
                <a:sym typeface="Montserrat"/>
              </a:rPr>
              <a:t>tester, </a:t>
            </a:r>
            <a:r>
              <a:rPr lang="en-US" sz="2700" baseline="30000" dirty="0" err="1">
                <a:latin typeface="+mn-lt"/>
                <a:ea typeface="Montserrat"/>
                <a:cs typeface="Montserrat"/>
                <a:sym typeface="Montserrat"/>
              </a:rPr>
              <a:t>level_forecast</a:t>
            </a:r>
            <a:r>
              <a:rPr lang="ru-RU" sz="2700" baseline="30000" dirty="0">
                <a:latin typeface="+mn-lt"/>
                <a:ea typeface="Montserrat"/>
                <a:cs typeface="Montserrat"/>
                <a:sym typeface="Montserrat"/>
              </a:rPr>
              <a:t>) предсказаний на 14 шагов вперед (по условию задания)</a:t>
            </a:r>
          </a:p>
          <a:p>
            <a:pPr marL="514350" lvl="0" indent="-514350">
              <a:lnSpc>
                <a:spcPct val="90000"/>
              </a:lnSpc>
              <a:buSzPts val="2700"/>
              <a:buAutoNum type="arabicPeriod"/>
            </a:pPr>
            <a:endParaRPr lang="ru-RU" sz="2700" baseline="30000" dirty="0">
              <a:latin typeface="+mn-lt"/>
              <a:ea typeface="Montserrat"/>
              <a:cs typeface="Montserrat"/>
              <a:sym typeface="Montserrat"/>
            </a:endParaRPr>
          </a:p>
          <a:p>
            <a:pPr marL="514350" lvl="0" indent="-514350">
              <a:lnSpc>
                <a:spcPct val="90000"/>
              </a:lnSpc>
              <a:buSzPts val="2700"/>
              <a:buAutoNum type="arabicPeriod"/>
            </a:pPr>
            <a:r>
              <a:rPr lang="ru-RU" sz="2700" baseline="30000" dirty="0">
                <a:latin typeface="+mn-lt"/>
                <a:ea typeface="Montserrat"/>
                <a:cs typeface="Montserrat"/>
                <a:sym typeface="Montserrat"/>
              </a:rPr>
              <a:t>Добавил столбец  с уровнем воды за предыдущие дни</a:t>
            </a:r>
          </a:p>
          <a:p>
            <a:pPr marL="514350" marR="0" lvl="0" indent="-5143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AutoNum type="arabicPeriod"/>
            </a:pPr>
            <a:endParaRPr lang="ru-RU" sz="2700" baseline="30000" dirty="0">
              <a:latin typeface="+mn-lt"/>
              <a:ea typeface="Montserrat"/>
              <a:cs typeface="Montserrat"/>
              <a:sym typeface="Montserrat"/>
            </a:endParaRPr>
          </a:p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endParaRPr lang="ru-RU" sz="2100" b="1" baseline="30000" dirty="0">
              <a:latin typeface="+mn-lt"/>
              <a:ea typeface="Montserrat"/>
              <a:cs typeface="Montserrat"/>
              <a:sym typeface="Montserrat"/>
            </a:endParaRP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AutoNum type="arabicPeriod"/>
            </a:pPr>
            <a:endParaRPr sz="1500" baseline="30000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027286" y="469293"/>
            <a:ext cx="3975992" cy="666000"/>
            <a:chOff x="1307425" y="3499669"/>
            <a:chExt cx="4788575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307425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tx1"/>
                  </a:solidFill>
                </a:rPr>
                <a:t>Предобработка данных</a:t>
              </a:r>
              <a:endParaRPr lang="ru-RU" sz="2000" spc="180" dirty="0">
                <a:solidFill>
                  <a:schemeClr val="tx1"/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35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536" y="1557955"/>
            <a:ext cx="10823324" cy="121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342900" indent="-342900">
              <a:buAutoNum type="arabicPeriod"/>
            </a:pPr>
            <a:r>
              <a:rPr lang="ru-RU" dirty="0"/>
              <a:t>Разделение выборки на обучающую и тестовую </a:t>
            </a:r>
          </a:p>
          <a:p>
            <a:r>
              <a:rPr lang="ru-RU" dirty="0"/>
              <a:t>70% (на обучение) /30% (на тестирование)</a:t>
            </a:r>
          </a:p>
          <a:p>
            <a:endParaRPr lang="ru-RU" dirty="0"/>
          </a:p>
          <a:p>
            <a:endParaRPr lang="ru-RU" dirty="0"/>
          </a:p>
          <a:p>
            <a:pPr marL="76200" indent="0">
              <a:buNone/>
            </a:pPr>
            <a:r>
              <a:rPr lang="ru-RU" dirty="0">
                <a:solidFill>
                  <a:schemeClr val="accent1"/>
                </a:solidFill>
              </a:rPr>
              <a:t>2.</a:t>
            </a:r>
            <a:r>
              <a:rPr lang="ru-RU" dirty="0"/>
              <a:t> Построение моделей для прогноза уровня воды на посту </a:t>
            </a:r>
            <a:r>
              <a:rPr lang="ru-RU" dirty="0" err="1"/>
              <a:t>Ванавара</a:t>
            </a:r>
            <a:r>
              <a:rPr lang="ru-RU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Линейная регрессия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Деревья решений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Catboost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dirty="0"/>
          </a:p>
          <a:p>
            <a:pPr marL="76200" indent="0">
              <a:buNone/>
            </a:pPr>
            <a:endParaRPr lang="ru-RU" dirty="0"/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endParaRPr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Решение задачи регрессии</a:t>
              </a:r>
              <a:endParaRPr lang="ru-RU" sz="2400" spc="180" dirty="0">
                <a:solidFill>
                  <a:schemeClr val="tx1"/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</TotalTime>
  <Words>510</Words>
  <Application>Microsoft Office PowerPoint</Application>
  <PresentationFormat>Широкоэкранный</PresentationFormat>
  <Paragraphs>118</Paragraphs>
  <Slides>19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Arial</vt:lpstr>
      <vt:lpstr>Roboto Black</vt:lpstr>
      <vt:lpstr>Wingdings</vt:lpstr>
      <vt:lpstr>Open Sans</vt:lpstr>
      <vt:lpstr>ALS Sector Regular</vt:lpstr>
      <vt:lpstr>Montserrat</vt:lpstr>
      <vt:lpstr>ALS Sector Bold</vt:lpstr>
      <vt:lpstr>Noto Sans Symbols</vt:lpstr>
      <vt:lpstr>If,kjyVUNE_28012021</vt:lpstr>
      <vt:lpstr>Прогнозирование безопасной навигации судоходных рек Красноярского края при осуществлении "северного завоза"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Morozov Dmitriy Viktorovich</cp:lastModifiedBy>
  <cp:revision>132</cp:revision>
  <dcterms:created xsi:type="dcterms:W3CDTF">2021-02-24T09:03:25Z</dcterms:created>
  <dcterms:modified xsi:type="dcterms:W3CDTF">2024-01-19T04:45:22Z</dcterms:modified>
</cp:coreProperties>
</file>